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4" r:id="rId3"/>
    <p:sldId id="258" r:id="rId4"/>
    <p:sldId id="257" r:id="rId5"/>
    <p:sldId id="259" r:id="rId6"/>
    <p:sldId id="260" r:id="rId7"/>
    <p:sldId id="261" r:id="rId8"/>
    <p:sldId id="267" r:id="rId9"/>
    <p:sldId id="268" r:id="rId10"/>
    <p:sldId id="266" r:id="rId11"/>
    <p:sldId id="265" r:id="rId12"/>
    <p:sldId id="263" r:id="rId13"/>
    <p:sldId id="262" r:id="rId14"/>
    <p:sldId id="269" r:id="rId15"/>
  </p:sldIdLst>
  <p:sldSz cx="12192000" cy="6858000"/>
  <p:notesSz cx="6858000" cy="9144000"/>
  <p:defaultTextStyle>
    <a:defPPr>
      <a:defRPr lang="ru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20"/>
    <p:restoredTop sz="75316"/>
  </p:normalViewPr>
  <p:slideViewPr>
    <p:cSldViewPr snapToGrid="0">
      <p:cViewPr varScale="1">
        <p:scale>
          <a:sx n="91" d="100"/>
          <a:sy n="91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LV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632D7-E349-B447-983F-8B81B2114736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LV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LV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C5965-0A96-4349-A883-7DF7FB13A749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188339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ЭУСТРЕСС (адаптивность) </a:t>
            </a:r>
            <a:r>
              <a:rPr lang="ru-RU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Фолкман</a:t>
            </a: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/</a:t>
            </a:r>
            <a:r>
              <a:rPr lang="ru-RU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Лазаурус</a:t>
            </a: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30 мин.</a:t>
            </a:r>
            <a:endParaRPr lang="en-US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внимание заостряется на конкретной задаче;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значительно повышается уровень энергии;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вы чувствуете возбуждение и горите желанием преодолеть все трудности;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улучшается работоспособность.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Заметили – начинаем пользоваться этим бесконечно. Наступает противоположный эффект: выгорание, беспомощность, прокрастинация, уменьшение </a:t>
            </a:r>
            <a:r>
              <a:rPr lang="ru-RU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самоэффективности</a:t>
            </a:r>
            <a:endParaRPr lang="ru-RU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Чем отрицательный стресс </a:t>
            </a:r>
            <a:r>
              <a:rPr lang="ru-RU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(дистресс)</a:t>
            </a: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может грозить вашему организму:</a:t>
            </a:r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напряжение мышц;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бессонница;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проблемы с пищеварением;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потеря аппетита;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повышенная восприимчивость к инфекциям;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повышенное кровяное давление;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инсульты;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сердечные приступы;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онкологические заболевания.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ru-LV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C5965-0A96-4349-A883-7DF7FB13A749}" type="slidenum">
              <a:rPr lang="ru-LV" smtClean="0"/>
              <a:t>1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373603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Миндалина – гипоталамус – </a:t>
            </a:r>
            <a:r>
              <a:rPr lang="ru-RU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гипотоламус</a:t>
            </a: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– гипофиз – кора надпочечников (привет кортизол) – </a:t>
            </a:r>
            <a:r>
              <a:rPr lang="ru-RU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гипокам</a:t>
            </a: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– префронтальная кора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0" u="none" strike="noStrike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Стресс также сильно вредит работе когнитивной системы. Во время работы мы не можем обойтись без мозговых клеток. Поэтому вас должен встревожить тот факт, что стресс может фактически привести к уменьшению объёма серого вещества. </a:t>
            </a:r>
            <a:br>
              <a:rPr lang="ru-RU" dirty="0"/>
            </a:br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Особо подвержена повреждениям префронтальная кора – часть мозга, которая отвечает за высшие функции, такие, как рассуждение, принятие решений, планирование и преодоление трудностей. Конечно, чтобы это произошло, должно пройти некоторое время.</a:t>
            </a:r>
            <a:br>
              <a:rPr lang="ru-RU" dirty="0"/>
            </a:br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Однако помните, что в условиях стресса префронтальные доли не могут нормально выполнять свою работу. В то же время более примитивные, но более быстрые части мозга будут работать в полную силу. Следовательно, доступные стратегии преодоления стресса ограничиваются простыми и не всегда адаптивными процедурами. Возможно, что вы будете часто закатывать истерики, впадать в ярость, станете необщительными или замкнутыми. Кроме того, эмоциональное напряжение снижает уровень серотонина, что может привести к депрессии и невротическому поведению.</a:t>
            </a:r>
            <a:br>
              <a:rPr lang="ru-RU" dirty="0"/>
            </a:br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Сильный стресс способен повлиять на ваши эмоции и логическое мышление различными способами. Вы можете ожидать:</a:t>
            </a:r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рассеянного внимания и неспособности сосредоточиться и что-то запомнить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навязчивых мыслей;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ухудшения показателей эмоционального состояния (как вашего, так и других людей);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чувство потери контроля;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ощущение пустоты в голове.</a:t>
            </a:r>
          </a:p>
          <a:p>
            <a:br>
              <a:rPr lang="ru-RU" dirty="0"/>
            </a:br>
            <a:r>
              <a:rPr lang="ru-RU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Более важно то, что и сам долгосрочный стресс может стать проблемой. Вы концентрируетесь на своих трудностях, а не на рабочих обязанностях. Проблемы продолжают накапливаться, и порочный круг становится более тесным.</a:t>
            </a:r>
            <a:endParaRPr lang="ru-LV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C5965-0A96-4349-A883-7DF7FB13A749}" type="slidenum">
              <a:rPr lang="ru-LV" smtClean="0"/>
              <a:t>3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206820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Fira Sans" panose="020F0502020204030204" pitchFamily="34" charset="0"/>
              </a:rPr>
              <a:t>1. Научитесь определять симптомы стресса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2. Разработайте систему распределения напряжения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3. Заручитесь поддержкой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4. Умерьте свой перфекционизм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0071C5"/>
                </a:solidFill>
                <a:effectLst/>
                <a:latin typeface="Fira Sans" panose="020B0503050000020004" pitchFamily="34" charset="0"/>
              </a:rPr>
              <a:t>5. Найдите равновесие между работой и личной жизнью (8:8:8)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6. Следите за своим телом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ru-RU" dirty="0"/>
            </a:br>
            <a:endParaRPr lang="ru-RU" b="0" i="0" u="none" strike="noStrike" dirty="0">
              <a:solidFill>
                <a:srgbClr val="333333"/>
              </a:solidFill>
              <a:effectLst/>
              <a:latin typeface="Fira Sans" panose="020B0503050000020004" pitchFamily="34" charset="0"/>
            </a:endParaRPr>
          </a:p>
          <a:p>
            <a:endParaRPr lang="ru-LV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C5965-0A96-4349-A883-7DF7FB13A749}" type="slidenum">
              <a:rPr lang="ru-LV" smtClean="0"/>
              <a:t>11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85145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BF968-8E87-43AA-D71A-A5098B1B8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7E87E9-5B19-9D8C-9F9E-3364EDCB9C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8F9E2A-3FE1-8F63-226B-CF5C24D54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87E5A5-1489-31A9-E18E-F3B35DEE3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379DD-538B-B0A7-2A8B-267269BD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263779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30ED6-CB24-EAE1-1E15-E476B766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40CE54-3127-7D96-62DF-B6EA1C833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8B2578-9EE1-7360-C587-657E3AA0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36CE9-64A1-3ECB-3834-A59C2A5C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DC667F-88DD-82EB-7BCA-C5B65828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5331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F2F6F57-4750-BD7D-3977-ED84C4514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3BC64-6101-FC7A-6162-442443CBD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B06888-A552-7220-6BD8-E919BA68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931A22-E2EB-0A75-940A-3ABFB15A9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EDC199-4126-149C-52FB-71AACD92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235478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01FC5C-E923-971E-9651-519BCA82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1F0F42-A181-7F2C-CDCD-7C00DFF01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A2BAD-164A-6C04-DD0B-139DF240C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F7F001-5BCC-DE51-4428-68E3EB7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0DDD9-C3D4-C68F-ADFF-E38B8C23F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17416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96CF90-9372-BC53-6251-6EEDC99D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27F656-7D37-0E09-E156-D1B2E4827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E70139-84EA-826E-4806-81F528719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67D10B-5622-3FE4-01A3-B8F73353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3E492-6951-E5F0-CAFD-10B4BC42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333641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7EBDB-AF2D-5F3A-013A-B60818403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BF0A78-D833-F828-34AB-86B0AC2A7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04566E-0561-162F-013D-FB4FFAA24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4F8C2E-E446-015A-9A43-A99892EF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F04410-3B1E-5A08-CF20-B380E7F30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4A8053-573F-542E-3D15-995C4207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4932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1D33B-5790-7458-80DE-0DF65ABA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8AF1DF-D5B4-449F-3160-E6DEEE3F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142662-5D21-A2F5-1805-DCE277AD3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EE3FA2-D430-F533-8B5B-6C8D8718F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2EA5C2-042F-3ED5-96A3-556860BC3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0DE619-F56A-A223-42E2-4446AA40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1325E7-0B83-6929-3599-2E541DD7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7DEBF2-6DD2-A9A0-07E8-9982E0BC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2716992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A8CEA-AD9C-39E9-6767-7826B1D6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FB430B-B1DF-71ED-F0B1-AFD93175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FD7E14-EF4E-2B0C-52D4-EF17052C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0FB6FE-F8AF-0D33-387C-967292F9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8229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6ED503-B331-95EE-702F-F47F2865B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C20A2D1-71E2-3162-4B26-47DD0BC4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2BE971-241E-5C3D-D08A-558BA1C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150694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14354-757A-1BCA-E6AB-D9648BDA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AC2683-D708-E393-AD16-354581A0C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C71798-B099-CA54-3B08-D906EA44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CFA84-A89C-8CD7-1586-9B7FE635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B7D9CD-7721-6993-DAE9-4E97C9FC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A68055-1D4F-5367-FEE5-EDF63573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382160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5B635-9A0E-5505-EFA6-AB7FD3CF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27269B1-5F67-938E-F62E-6C02C73C10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LV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36634D-DD28-9F41-FF8C-EDB0613D1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9D34FA-CFC5-09BB-BE53-FDB1F2FC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5947A8-8CCE-A36E-DED8-235CA86A5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LV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80FEA9-25CF-7CA6-8161-79036E0B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3344628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58672-0C84-882E-6451-F075231E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LV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5788FA-4180-9302-7D5E-E4AF8A07A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LV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3EE3F-65B3-1EF9-EBA3-387FE5C3D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ACA9-77A2-A241-A082-DCE3176C44C9}" type="datetimeFigureOut">
              <a:rPr lang="ru-LV" smtClean="0"/>
              <a:t>28.09.23</a:t>
            </a:fld>
            <a:endParaRPr lang="ru-LV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75320F-3819-286B-DE22-221984300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LV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B53EA7-2A0F-4486-9823-C3DB11D50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61C84-2432-FD47-8B76-1600A6C438B8}" type="slidenum">
              <a:rPr lang="ru-LV" smtClean="0"/>
              <a:t>‹#›</a:t>
            </a:fld>
            <a:endParaRPr lang="ru-LV"/>
          </a:p>
        </p:txBody>
      </p:sp>
    </p:spTree>
    <p:extLst>
      <p:ext uri="{BB962C8B-B14F-4D97-AF65-F5344CB8AC3E}">
        <p14:creationId xmlns:p14="http://schemas.microsoft.com/office/powerpoint/2010/main" val="410381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deefixe.lv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92D208-7110-4FA8-D8C5-0912E731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E6FD0-6FA1-4911-6888-5C8984CBE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lv-LV" sz="3400" dirty="0">
                <a:effectLst/>
                <a:latin typeface="Calibri" panose="020F0502020204030204" pitchFamily="34" charset="0"/>
              </a:rPr>
              <a:t>Anna </a:t>
            </a:r>
            <a:r>
              <a:rPr lang="lv-LV" sz="3400" dirty="0" err="1">
                <a:effectLst/>
                <a:latin typeface="Calibri" panose="020F0502020204030204" pitchFamily="34" charset="0"/>
              </a:rPr>
              <a:t>Kašina</a:t>
            </a:r>
            <a:r>
              <a:rPr lang="lv-LV" sz="3400" dirty="0">
                <a:effectLst/>
                <a:latin typeface="Calibri" panose="020F0502020204030204" pitchFamily="34" charset="0"/>
              </a:rPr>
              <a:t>, </a:t>
            </a:r>
            <a:r>
              <a:rPr lang="lv-LV" sz="3400" dirty="0" err="1">
                <a:effectLst/>
                <a:latin typeface="Calibri" panose="020F0502020204030204" pitchFamily="34" charset="0"/>
              </a:rPr>
              <a:t>bc</a:t>
            </a:r>
            <a:r>
              <a:rPr lang="lv-LV" sz="3400" dirty="0">
                <a:effectLst/>
                <a:latin typeface="Calibri" panose="020F0502020204030204" pitchFamily="34" charset="0"/>
              </a:rPr>
              <a:t>. Soc., mg. </a:t>
            </a:r>
            <a:r>
              <a:rPr lang="en-US" sz="3400" dirty="0">
                <a:latin typeface="Calibri" panose="020F0502020204030204" pitchFamily="34" charset="0"/>
              </a:rPr>
              <a:t>p</a:t>
            </a:r>
            <a:r>
              <a:rPr lang="lv-LV" sz="3400" dirty="0" err="1">
                <a:effectLst/>
                <a:latin typeface="Calibri" panose="020F0502020204030204" pitchFamily="34" charset="0"/>
              </a:rPr>
              <a:t>sih</a:t>
            </a:r>
            <a:r>
              <a:rPr lang="lv-LV" sz="3400" dirty="0">
                <a:effectLst/>
                <a:latin typeface="Calibri" panose="020F0502020204030204" pitchFamily="34" charset="0"/>
              </a:rPr>
              <a:t>. </a:t>
            </a:r>
            <a:br>
              <a:rPr lang="lv-LV" sz="3400" dirty="0">
                <a:effectLst/>
              </a:rPr>
            </a:br>
            <a:r>
              <a:rPr lang="ru-RU" sz="3400" b="1" dirty="0">
                <a:effectLst/>
                <a:latin typeface="Calibri" panose="020F0502020204030204" pitchFamily="34" charset="0"/>
              </a:rPr>
              <a:t>Влияние стресса на работоспособность и концентрацию</a:t>
            </a:r>
            <a:br>
              <a:rPr lang="ru-RU" sz="3400" dirty="0">
                <a:effectLst/>
              </a:rPr>
            </a:br>
            <a:endParaRPr lang="ru-LV" sz="3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A73181-378B-DEB4-79CC-2DDABB929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hlinkClick r:id="rId4"/>
              </a:rPr>
              <a:t>www.ideefixe.lv</a:t>
            </a:r>
            <a:endParaRPr lang="en-US" sz="2000" dirty="0"/>
          </a:p>
          <a:p>
            <a:pPr algn="l"/>
            <a:r>
              <a:rPr lang="en-US" sz="2000" dirty="0"/>
              <a:t>29902881</a:t>
            </a:r>
          </a:p>
          <a:p>
            <a:pPr algn="l"/>
            <a:r>
              <a:rPr lang="en-US" sz="2000" dirty="0" err="1"/>
              <a:t>ideefixe@me.com</a:t>
            </a:r>
            <a:endParaRPr lang="ru-LV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739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18FCB32-6F8A-4A4D-9764-A70045757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84522"/>
            <a:ext cx="10905066" cy="52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25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Белая головоломка с одним красным фрагментом">
            <a:extLst>
              <a:ext uri="{FF2B5EF4-FFF2-40B4-BE49-F238E27FC236}">
                <a16:creationId xmlns:a16="http://schemas.microsoft.com/office/drawing/2014/main" id="{04919CCC-4206-2A2A-C20F-69C493469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5" r="27010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CE597-9FAE-F77A-4A61-5CE1E051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09" y="202843"/>
            <a:ext cx="3384975" cy="1393486"/>
          </a:xfrm>
        </p:spPr>
        <p:txBody>
          <a:bodyPr>
            <a:normAutofit/>
          </a:bodyPr>
          <a:lstStyle/>
          <a:p>
            <a:r>
              <a:rPr lang="ru-RU" sz="4000" b="1" dirty="0">
                <a:effectLst/>
                <a:latin typeface="Calibri" panose="020F0502020204030204" pitchFamily="34" charset="0"/>
              </a:rPr>
              <a:t>ЧТО ДЕЛАТЬ? </a:t>
            </a:r>
            <a:br>
              <a:rPr lang="ru-RU" sz="4000" dirty="0">
                <a:effectLst/>
              </a:rPr>
            </a:br>
            <a:endParaRPr lang="ru-LV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DA5C06-B264-FF89-E662-23681A1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447" y="1799171"/>
            <a:ext cx="6385302" cy="4355593"/>
          </a:xfrm>
        </p:spPr>
        <p:txBody>
          <a:bodyPr anchor="ctr"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Наблюдение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Определить точную цель (ищите лучшие поведенческие </a:t>
            </a:r>
            <a:r>
              <a:rPr lang="ru-RU" sz="2000" dirty="0" err="1">
                <a:effectLst/>
                <a:latin typeface="Calibri" panose="020F0502020204030204" pitchFamily="34" charset="0"/>
              </a:rPr>
              <a:t>антидепресанты</a:t>
            </a:r>
            <a:r>
              <a:rPr lang="ru-RU" sz="2000" dirty="0">
                <a:effectLst/>
                <a:latin typeface="Calibri" panose="020F0502020204030204" pitchFamily="34" charset="0"/>
              </a:rPr>
              <a:t>).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Планирование и структурирование </a:t>
            </a:r>
            <a:r>
              <a:rPr lang="ru-RU" sz="2000" dirty="0" err="1">
                <a:effectLst/>
                <a:latin typeface="Calibri" panose="020F0502020204030204" pitchFamily="34" charset="0"/>
              </a:rPr>
              <a:t>действии</a:t>
            </a:r>
            <a:r>
              <a:rPr lang="ru-RU" sz="2000" dirty="0">
                <a:effectLst/>
                <a:latin typeface="Calibri" panose="020F0502020204030204" pitchFamily="34" charset="0"/>
              </a:rPr>
              <a:t>̆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Активизация и работа с препятствиями (активация стратегий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помогающего поведения – группы, наставник, психолог, партнер).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Работа с ментальным состоянием. 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Отработка навыков решения проблем, социальных навыков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2000" dirty="0">
                <a:latin typeface="Calibri" panose="020F0502020204030204" pitchFamily="34" charset="0"/>
              </a:rPr>
              <a:t>Р</a:t>
            </a:r>
            <a:r>
              <a:rPr lang="ru-RU" sz="2000" dirty="0">
                <a:effectLst/>
                <a:latin typeface="Calibri" panose="020F0502020204030204" pitchFamily="34" charset="0"/>
              </a:rPr>
              <a:t>елаксация</a:t>
            </a:r>
          </a:p>
          <a:p>
            <a:pPr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</a:rPr>
              <a:t>Полученные ресурсы, новое наблюдение</a:t>
            </a:r>
            <a:r>
              <a:rPr lang="en-US" sz="2000" dirty="0">
                <a:effectLst/>
                <a:latin typeface="Calibri" panose="020F0502020204030204" pitchFamily="34" charset="0"/>
              </a:rPr>
              <a:t>.</a:t>
            </a:r>
            <a:endParaRPr lang="lv-LV" sz="20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20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16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733B8-D2F0-15E1-5F00-4837DDFA7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Мотивационный цикл</a:t>
            </a:r>
          </a:p>
        </p:txBody>
      </p:sp>
      <p:pic>
        <p:nvPicPr>
          <p:cNvPr id="5" name="Объект 4" descr="Изображение выглядит как диаграмма, текст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BA22DB49-494A-5DD2-9A76-0F748A18E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933" y="1004801"/>
            <a:ext cx="7347537" cy="48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93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снимок экрана, диаграм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2DDAF69C-C200-B20F-5178-407F62169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15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Мобильный телефон, снимок экрана, гаджет&#10;&#10;Автоматически созданное описание">
            <a:extLst>
              <a:ext uri="{FF2B5EF4-FFF2-40B4-BE49-F238E27FC236}">
                <a16:creationId xmlns:a16="http://schemas.microsoft.com/office/drawing/2014/main" id="{3B38EFD7-B06F-D0E5-8E91-2927A171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4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E58EF-6667-B355-FA9D-2D1068490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88" y="460892"/>
            <a:ext cx="3181582" cy="607706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Стресс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стратегии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решения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проблем</a:t>
            </a:r>
            <a:r>
              <a:rPr lang="ru-RU" sz="4000" dirty="0">
                <a:solidFill>
                  <a:srgbClr val="FFFFFF"/>
                </a:solidFill>
              </a:rPr>
              <a:t>.</a:t>
            </a:r>
            <a:br>
              <a:rPr lang="ru-RU" sz="4000" dirty="0">
                <a:solidFill>
                  <a:srgbClr val="FFFFFF"/>
                </a:solidFill>
              </a:rPr>
            </a:br>
            <a:br>
              <a:rPr lang="ru-RU" sz="4000" dirty="0">
                <a:solidFill>
                  <a:srgbClr val="FFFFFF"/>
                </a:solidFill>
              </a:rPr>
            </a:br>
            <a:br>
              <a:rPr lang="ru-RU" sz="4000" dirty="0">
                <a:solidFill>
                  <a:srgbClr val="FFFFFF"/>
                </a:solidFill>
              </a:rPr>
            </a:br>
            <a:r>
              <a:rPr lang="ru-RU" sz="2700" dirty="0">
                <a:solidFill>
                  <a:schemeClr val="bg1"/>
                </a:solidFill>
              </a:rPr>
              <a:t>Слово «стресс» впервые было упомянуто в научной литературе в журнале «</a:t>
            </a:r>
            <a:r>
              <a:rPr lang="ru-RU" sz="2700" dirty="0" err="1">
                <a:solidFill>
                  <a:schemeClr val="bg1"/>
                </a:solidFill>
              </a:rPr>
              <a:t>Psychological</a:t>
            </a:r>
            <a:r>
              <a:rPr lang="ru-RU" sz="2700" dirty="0">
                <a:solidFill>
                  <a:schemeClr val="bg1"/>
                </a:solidFill>
              </a:rPr>
              <a:t> </a:t>
            </a:r>
            <a:r>
              <a:rPr lang="ru-RU" sz="2700" dirty="0" err="1">
                <a:solidFill>
                  <a:schemeClr val="bg1"/>
                </a:solidFill>
              </a:rPr>
              <a:t>Abstracts</a:t>
            </a:r>
            <a:r>
              <a:rPr lang="ru-RU" sz="2700" dirty="0">
                <a:solidFill>
                  <a:schemeClr val="bg1"/>
                </a:solidFill>
              </a:rPr>
              <a:t>» в 1944 году (Jones &amp; </a:t>
            </a:r>
            <a:r>
              <a:rPr lang="ru-RU" sz="2700" dirty="0" err="1">
                <a:solidFill>
                  <a:schemeClr val="bg1"/>
                </a:solidFill>
              </a:rPr>
              <a:t>Bright</a:t>
            </a:r>
            <a:r>
              <a:rPr lang="ru-RU" sz="2700" dirty="0">
                <a:solidFill>
                  <a:schemeClr val="bg1"/>
                </a:solidFill>
              </a:rPr>
              <a:t>, 2001, по цитате Cooper &amp; </a:t>
            </a:r>
            <a:r>
              <a:rPr lang="ru-RU" sz="2700" dirty="0" err="1">
                <a:solidFill>
                  <a:schemeClr val="bg1"/>
                </a:solidFill>
              </a:rPr>
              <a:t>Dewe</a:t>
            </a:r>
            <a:r>
              <a:rPr lang="ru-RU" sz="2700" dirty="0">
                <a:solidFill>
                  <a:schemeClr val="bg1"/>
                </a:solidFill>
              </a:rPr>
              <a:t>, 2004).</a:t>
            </a:r>
            <a:endParaRPr lang="en-US" sz="2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 descr="Изображение выглядит как текст, снимок экрана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8EC9045B-2D2A-7E0F-0CF4-5E86CBD00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7" y="588936"/>
            <a:ext cx="7627101" cy="539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24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7B126-C983-5969-84F2-B0568824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6508" y="712922"/>
            <a:ext cx="3125492" cy="125673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Стресс и память</a:t>
            </a:r>
            <a:endParaRPr lang="ru-LV" sz="3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0B51296-AC4E-6A0D-ED9B-61DEC7A4320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039282"/>
              </p:ext>
            </p:extLst>
          </p:nvPr>
        </p:nvGraphicFramePr>
        <p:xfrm>
          <a:off x="0" y="227792"/>
          <a:ext cx="9066508" cy="6402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0718800" imgH="7569200" progId="AcroExch.Document.7">
                  <p:embed/>
                </p:oleObj>
              </mc:Choice>
              <mc:Fallback>
                <p:oleObj name="Acrobat Document" r:id="rId3" imgW="10718800" imgH="7569200" progId="AcroExch.Document.7">
                  <p:embed/>
                  <p:pic>
                    <p:nvPicPr>
                      <p:cNvPr id="1026" name="Object 3">
                        <a:extLst>
                          <a:ext uri="{FF2B5EF4-FFF2-40B4-BE49-F238E27FC236}">
                            <a16:creationId xmlns:a16="http://schemas.microsoft.com/office/drawing/2014/main" id="{8156C166-422D-0765-408E-DAC0216B1A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7792"/>
                        <a:ext cx="9066508" cy="6402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52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Море и скалы в тропиках">
            <a:extLst>
              <a:ext uri="{FF2B5EF4-FFF2-40B4-BE49-F238E27FC236}">
                <a16:creationId xmlns:a16="http://schemas.microsoft.com/office/drawing/2014/main" id="{6B02653F-0C38-DD11-FA6A-D4AF5469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63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73B8C-7AA3-54B0-4C57-87F1D5A6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23256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>
                <a:solidFill>
                  <a:schemeClr val="bg1"/>
                </a:solidFill>
                <a:effectLst/>
              </a:rPr>
              <a:t>ПЯТИМИНУТНЫЙ ОТПУСК </a:t>
            </a:r>
            <a:br>
              <a:rPr lang="en-US" sz="4100" dirty="0">
                <a:solidFill>
                  <a:schemeClr val="bg1"/>
                </a:solidFill>
                <a:effectLst/>
              </a:rPr>
            </a:br>
            <a:endParaRPr lang="en-US" sz="4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54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70471-BBE3-F1A3-549D-E2A4C4A2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57200"/>
            <a:ext cx="7269480" cy="1233488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effectLst/>
                <a:latin typeface="Calibri" panose="020F0502020204030204" pitchFamily="34" charset="0"/>
              </a:rPr>
              <a:t>ЧЕМ ОПАСЕН СТРЕСС? </a:t>
            </a:r>
            <a:br>
              <a:rPr lang="ru-RU" dirty="0">
                <a:effectLst/>
              </a:rPr>
            </a:br>
            <a:endParaRPr lang="ru-LV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87B30-3D9D-4BFF-576D-9130B3A1E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690688"/>
            <a:ext cx="7269480" cy="481679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Хроническии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̆ стресс изменяет поведение и мозг.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Усиление привычек: в стрессе люди больше курят, заедают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стресс, эмоциональнее,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действуют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Сложнее сосредоточиться на долговременных целях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Трудно воспринимать новую информацию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Усиление привычного поведения в хроническом стрессе - это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свойство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полезное для выживания: лучше полагаться на ранее работавшие виды поведения, чем пытаться добыть еду и защиту там, где это не проверено временем.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Для усиления привычного поведения области мозга, ответственные за “стимул-реакция”, увеличивают свою активность и меняют структуру: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нейроны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отращивают более длинные и ветвистые отростки. Области мозга,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задействованные</a:t>
            </a:r>
            <a: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в целенаправленном поведении, напротив, теряют отростки, активность уменьшается. </a:t>
            </a:r>
            <a:endParaRPr lang="ru-RU" sz="1800" dirty="0">
              <a:solidFill>
                <a:srgbClr val="000000"/>
              </a:solidFill>
              <a:effectLst/>
              <a:latin typeface="ArialMT"/>
            </a:endParaRPr>
          </a:p>
          <a:p>
            <a:endParaRPr lang="ru-LV" dirty="0"/>
          </a:p>
        </p:txBody>
      </p:sp>
      <p:pic>
        <p:nvPicPr>
          <p:cNvPr id="5" name="Рисунок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4CB4987-D52A-C1CE-A5A9-CB8FF8E7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537" y="0"/>
            <a:ext cx="428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81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93BBE-4856-B075-3EEF-E88A8CDF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ПОЧЕМУ ТАК ПРОИСХОДИТ? </a:t>
            </a:r>
            <a:br>
              <a:rPr lang="en-US" sz="2500" b="1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5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Biopsihosocial model of stress. J. Prasko, 2017 </a:t>
            </a:r>
            <a:br>
              <a:rPr lang="en-US" sz="25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5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5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 descr="Изображение выглядит как текст, снимок экрана, Шрифт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0702A20A-48A4-7F56-BD54-9B50CC598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46115"/>
            <a:ext cx="6780700" cy="47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5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3A1B9CF-D4D5-776B-4315-31B4CE3A2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8" r="734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6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диаграмма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5EA295D-F1EF-C553-CC5B-66303EFAD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459" y="729994"/>
            <a:ext cx="11487480" cy="568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текст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8C24808A-AC65-4A4A-EF01-D00C4A950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828" y="457200"/>
            <a:ext cx="1121434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306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696</Words>
  <Application>Microsoft Macintosh PowerPoint</Application>
  <PresentationFormat>Широкоэкранный</PresentationFormat>
  <Paragraphs>62</Paragraphs>
  <Slides>14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ArialMT</vt:lpstr>
      <vt:lpstr>Calibri</vt:lpstr>
      <vt:lpstr>Calibri Light</vt:lpstr>
      <vt:lpstr>Fira Sans</vt:lpstr>
      <vt:lpstr>Тема Office</vt:lpstr>
      <vt:lpstr>Acrobat Document</vt:lpstr>
      <vt:lpstr>Anna Kašina, bc. Soc., mg. psih.  Влияние стресса на работоспособность и концентрацию </vt:lpstr>
      <vt:lpstr>Стресс и стратегии решения проблем.   Слово «стресс» впервые было упомянуто в научной литературе в журнале «Psychological Abstracts» в 1944 году (Jones &amp; Bright, 2001, по цитате Cooper &amp; Dewe, 2004).</vt:lpstr>
      <vt:lpstr>Стресс и память</vt:lpstr>
      <vt:lpstr>ПЯТИМИНУТНЫЙ ОТПУСК  </vt:lpstr>
      <vt:lpstr>ЧЕМ ОПАСЕН СТРЕСС?  </vt:lpstr>
      <vt:lpstr>ПОЧЕМУ ТАК ПРОИСХОДИТ?  Biopsihosocial model of stress. J. Prasko, 2017   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ДЕЛАТЬ?  </vt:lpstr>
      <vt:lpstr>Мотивационный цикл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Anna Kašina, bc. Soc., mg. sih.  Влияние стресса на работоспособность и концентрацию </dc:title>
  <dc:creator>Anna Kašina</dc:creator>
  <cp:lastModifiedBy>Anna Kašina</cp:lastModifiedBy>
  <cp:revision>3</cp:revision>
  <dcterms:created xsi:type="dcterms:W3CDTF">2023-09-27T19:18:20Z</dcterms:created>
  <dcterms:modified xsi:type="dcterms:W3CDTF">2023-09-28T12:14:37Z</dcterms:modified>
</cp:coreProperties>
</file>